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2" r:id="rId7"/>
    <p:sldId id="263"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4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977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2624142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697611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1977443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9C6F6A-F914-44D3-8D37-B97323679D6E}"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5490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D9C6F6A-F914-44D3-8D37-B97323679D6E}" type="datetimeFigureOut">
              <a:rPr lang="en-US" smtClean="0"/>
              <a:t>11/10/2018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2995663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D9C6F6A-F914-44D3-8D37-B97323679D6E}" type="datetimeFigureOut">
              <a:rPr lang="en-US" smtClean="0"/>
              <a:t>11/10/2018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1275582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9C6F6A-F914-44D3-8D37-B97323679D6E}" type="datetimeFigureOut">
              <a:rPr lang="en-US" smtClean="0"/>
              <a:t>11/10/2018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707587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D9C6F6A-F914-44D3-8D37-B97323679D6E}" type="datetimeFigureOut">
              <a:rPr lang="en-US" smtClean="0"/>
              <a:t>11/10/2018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73354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D9C6F6A-F914-44D3-8D37-B97323679D6E}" type="datetimeFigureOut">
              <a:rPr lang="en-US" smtClean="0"/>
              <a:t>11/10/2018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F3C5B8D-FA99-4086-AE0F-0EECEF4C6A10}" type="slidenum">
              <a:rPr lang="en-US" smtClean="0"/>
              <a:t>‹#›</a:t>
            </a:fld>
            <a:endParaRPr lang="en-US"/>
          </a:p>
        </p:txBody>
      </p:sp>
    </p:spTree>
    <p:extLst>
      <p:ext uri="{BB962C8B-B14F-4D97-AF65-F5344CB8AC3E}">
        <p14:creationId xmlns:p14="http://schemas.microsoft.com/office/powerpoint/2010/main" val="2610976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9C6F6A-F914-44D3-8D37-B97323679D6E}" type="datetimeFigureOut">
              <a:rPr lang="en-US" smtClean="0"/>
              <a:t>11/10/2018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4008453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D9C6F6A-F914-44D3-8D37-B97323679D6E}" type="datetimeFigureOut">
              <a:rPr lang="en-US" smtClean="0"/>
              <a:t>11/10/2018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F3C5B8D-FA99-4086-AE0F-0EECEF4C6A1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6327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2618" y="304801"/>
            <a:ext cx="11319164" cy="5888215"/>
          </a:xfrm>
          <a:prstGeom prst="rect">
            <a:avLst/>
          </a:prstGeom>
        </p:spPr>
        <p:txBody>
          <a:bodyPr wrap="square">
            <a:spAutoFit/>
          </a:bodyPr>
          <a:lstStyle/>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University of </a:t>
            </a:r>
            <a:r>
              <a:rPr lang="en-US" sz="2800" b="1" dirty="0" err="1"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Diyala</a:t>
            </a:r>
            <a:endParaRPr lang="en-US" sz="2400" dirty="0">
              <a:latin typeface="Calibri" panose="020F0502020204030204" pitchFamily="34" charset="0"/>
              <a:ea typeface="Calibri" panose="020F0502020204030204" pitchFamily="34" charset="0"/>
              <a:cs typeface="Arial" panose="020B0604020202020204" pitchFamily="34" charset="0"/>
            </a:endParaRPr>
          </a:p>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College of Engineering</a:t>
            </a:r>
            <a:endParaRPr lang="en-US" sz="2400" dirty="0">
              <a:latin typeface="Calibri" panose="020F0502020204030204" pitchFamily="34" charset="0"/>
              <a:ea typeface="Calibri" panose="020F0502020204030204" pitchFamily="34" charset="0"/>
              <a:cs typeface="Arial" panose="020B0604020202020204" pitchFamily="34" charset="0"/>
            </a:endParaRPr>
          </a:p>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Department of Electronics Engineering </a:t>
            </a:r>
          </a:p>
          <a:p>
            <a:pPr>
              <a:lnSpc>
                <a:spcPct val="107000"/>
              </a:lnSpc>
            </a:pPr>
            <a:endParaRPr lang="en-US" sz="16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nSpc>
                <a:spcPct val="107000"/>
              </a:lnSpc>
            </a:pP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p>
          <a:p>
            <a:pPr>
              <a:lnSpc>
                <a:spcPct val="107000"/>
              </a:lnSpc>
            </a:pP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Course Number: U103</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Course Name: Computer Science</a:t>
            </a:r>
          </a:p>
          <a:p>
            <a:pPr algn="ctr">
              <a:lnSpc>
                <a:spcPct val="107000"/>
              </a:lnSpc>
            </a:pP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Lecture </a:t>
            </a: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(4)</a:t>
            </a: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Asst. Lect. Wurod </a:t>
            </a:r>
            <a:r>
              <a:rPr lang="en-US" sz="2400" b="1" dirty="0" err="1" smtClean="0">
                <a:solidFill>
                  <a:srgbClr val="000000"/>
                </a:solidFill>
                <a:latin typeface="Times New Roman" panose="02020603050405020304" pitchFamily="18" charset="0"/>
                <a:ea typeface="Calibri" panose="020F0502020204030204" pitchFamily="34" charset="0"/>
                <a:cs typeface="Arial" panose="020B0604020202020204" pitchFamily="34" charset="0"/>
              </a:rPr>
              <a:t>Qasim</a:t>
            </a:r>
            <a:r>
              <a:rPr lang="en-US" sz="2400" b="1"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 Mohamed </a:t>
            </a: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2" descr="Image result for university of diyala sign"/>
          <p:cNvPicPr>
            <a:picLocks noChangeAspect="1" noChangeArrowheads="1"/>
          </p:cNvPicPr>
          <p:nvPr/>
        </p:nvPicPr>
        <p:blipFill>
          <a:blip r:embed="rId2"/>
          <a:srcRect/>
          <a:stretch>
            <a:fillRect/>
          </a:stretch>
        </p:blipFill>
        <p:spPr bwMode="auto">
          <a:xfrm>
            <a:off x="512618" y="304801"/>
            <a:ext cx="2164545" cy="3015019"/>
          </a:xfrm>
          <a:prstGeom prst="rect">
            <a:avLst/>
          </a:prstGeom>
          <a:noFill/>
        </p:spPr>
      </p:pic>
      <p:pic>
        <p:nvPicPr>
          <p:cNvPr id="6" name="Picture 2" descr="Image result for Diyala university Engineering sign">
            <a:extLst>
              <a:ext uri="{FF2B5EF4-FFF2-40B4-BE49-F238E27FC236}">
                <a16:creationId xmlns:a16="http://schemas.microsoft.com/office/drawing/2014/main" xmlns="" id="{CA6F3B81-7C44-4D32-AAD4-C7E23A77D92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21091" y="304800"/>
            <a:ext cx="2410691" cy="2516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753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54050"/>
            <a:ext cx="10515600" cy="4351338"/>
          </a:xfrm>
        </p:spPr>
        <p:txBody>
          <a:bodyPr>
            <a:noAutofit/>
          </a:bodyPr>
          <a:lstStyle/>
          <a:p>
            <a:pPr algn="ctr"/>
            <a:r>
              <a:rPr lang="en-US" sz="4800" b="1" dirty="0"/>
              <a:t>RAM (Random Access Memory</a:t>
            </a:r>
            <a:r>
              <a:rPr lang="en-US" sz="4800" b="1" dirty="0" smtClean="0"/>
              <a:t>)</a:t>
            </a:r>
            <a:endParaRPr lang="en-US" sz="2800" dirty="0"/>
          </a:p>
          <a:p>
            <a:pPr marL="0" indent="0">
              <a:buNone/>
            </a:pPr>
            <a:endParaRPr lang="en-US" sz="3200" dirty="0"/>
          </a:p>
        </p:txBody>
      </p:sp>
      <p:sp>
        <p:nvSpPr>
          <p:cNvPr id="2" name="Rectangle 2"/>
          <p:cNvSpPr>
            <a:spLocks noChangeArrowheads="1"/>
          </p:cNvSpPr>
          <p:nvPr/>
        </p:nvSpPr>
        <p:spPr bwMode="auto">
          <a:xfrm>
            <a:off x="620207" y="2184976"/>
            <a:ext cx="1079918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RAM (Random Access Memory) is the internal memory of the CPU for storing data, program, and program result. It is a read/write memory which stores data until the machine is working. As soon as the machine is switched off, data is erased.</a:t>
            </a:r>
            <a:endParaRPr kumimoji="0" lang="en-US" altLang="en-US" sz="3600" b="0" i="0" u="none" strike="noStrike" cap="none" normalizeH="0" baseline="0" dirty="0" smtClean="0">
              <a:ln>
                <a:noFill/>
              </a:ln>
              <a:solidFill>
                <a:schemeClr val="tx1"/>
              </a:solidFill>
              <a:effectLst/>
              <a:latin typeface="Arial" panose="020B0604020202020204" pitchFamily="34" charset="0"/>
            </a:endParaRPr>
          </a:p>
        </p:txBody>
      </p:sp>
      <p:pic>
        <p:nvPicPr>
          <p:cNvPr id="2049" name="Picture 4" descr="Primary Memo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3817" y="3385305"/>
            <a:ext cx="4358496" cy="2712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8543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647122" y="620294"/>
            <a:ext cx="10702998"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Access time in RAM is independent of the address, that is, each storage location inside the memory is as easy to reach as other locations and takes the same amount of time. Data in the RAM can be accessed randomly but it is very expensive.</a:t>
            </a:r>
            <a:endParaRPr kumimoji="0" lang="en-US" altLang="en-US" sz="2400" b="0" i="0" u="none" strike="noStrike" cap="none" normalizeH="0" baseline="0" dirty="0" smtClean="0">
              <a:ln>
                <a:noFill/>
              </a:ln>
              <a:solidFill>
                <a:schemeClr val="tx1"/>
              </a:solidFill>
              <a:effectLst/>
              <a:ea typeface="Times New Roman" panose="02020603050405020304"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RAM is volatile, i.e. data stored in it is lost when we switch off the computer or if there is a power failure. Hence, a backup Uninterruptible Power System (UPS) is often used with computers. RAM is small, both in terms of its physical size and in the amount of data it can hold.</a:t>
            </a:r>
            <a:endParaRPr kumimoji="0" lang="en-US" altLang="en-US" sz="3600" b="0" i="0" u="none" strike="noStrike" cap="none" normalizeH="0" baseline="0" dirty="0" smtClean="0">
              <a:ln>
                <a:noFill/>
              </a:ln>
              <a:solidFill>
                <a:schemeClr val="tx1"/>
              </a:solidFill>
              <a:effectLst/>
              <a:latin typeface="Arial" panose="020B0604020202020204" pitchFamily="34" charset="0"/>
            </a:endParaRPr>
          </a:p>
        </p:txBody>
      </p:sp>
      <p:sp>
        <p:nvSpPr>
          <p:cNvPr id="5" name="Rectangle 4"/>
          <p:cNvSpPr/>
          <p:nvPr/>
        </p:nvSpPr>
        <p:spPr>
          <a:xfrm>
            <a:off x="900546" y="3606774"/>
            <a:ext cx="6096000" cy="1805623"/>
          </a:xfrm>
          <a:prstGeom prst="rect">
            <a:avLst/>
          </a:prstGeom>
        </p:spPr>
        <p:txBody>
          <a:bodyPr>
            <a:spAutoFit/>
          </a:bodyPr>
          <a:lstStyle/>
          <a:p>
            <a:pPr marL="30480" marR="30480" algn="just">
              <a:lnSpc>
                <a:spcPct val="150000"/>
              </a:lnSpc>
              <a:spcBef>
                <a:spcPts val="0"/>
              </a:spcBef>
              <a:spcAft>
                <a:spcPts val="0"/>
              </a:spcAft>
            </a:pP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RAM is of two types :</a:t>
            </a:r>
            <a:endParaRPr lang="en-US" sz="2400" dirty="0">
              <a:latin typeface="Times New Roman" panose="02020603050405020304" pitchFamily="18" charset="0"/>
              <a:ea typeface="Times New Roman" panose="02020603050405020304" pitchFamily="18" charset="0"/>
            </a:endParaRPr>
          </a:p>
          <a:p>
            <a:pPr marL="342900" marR="0" lvl="0" indent="-342900">
              <a:lnSpc>
                <a:spcPct val="150000"/>
              </a:lnSpc>
              <a:spcBef>
                <a:spcPts val="0"/>
              </a:spcBef>
              <a:spcAft>
                <a:spcPts val="375"/>
              </a:spcAft>
              <a:buSzPts val="1000"/>
              <a:buFont typeface="Symbol" panose="05050102010706020507" pitchFamily="18" charset="2"/>
              <a:buChar char=""/>
              <a:tabLst>
                <a:tab pos="457200" algn="l"/>
              </a:tabLst>
            </a:pPr>
            <a:r>
              <a:rPr lang="en-US" sz="2400" dirty="0">
                <a:solidFill>
                  <a:srgbClr val="000000"/>
                </a:solidFill>
                <a:latin typeface="Times New Roman" panose="02020603050405020304" pitchFamily="18" charset="0"/>
                <a:ea typeface="Calibri" panose="020F0502020204030204" pitchFamily="34" charset="0"/>
                <a:cs typeface="Arial" panose="020B0604020202020204" pitchFamily="34" charset="0"/>
              </a:rPr>
              <a:t>Static RAM (SRAM)</a:t>
            </a:r>
            <a:endParaRPr lang="en-US" sz="2000" dirty="0">
              <a:solidFill>
                <a:srgbClr val="00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50000"/>
              </a:lnSpc>
              <a:spcBef>
                <a:spcPts val="0"/>
              </a:spcBef>
              <a:spcAft>
                <a:spcPts val="375"/>
              </a:spcAft>
              <a:buSzPts val="1000"/>
              <a:buFont typeface="Symbol" panose="05050102010706020507" pitchFamily="18" charset="2"/>
              <a:buChar char=""/>
              <a:tabLst>
                <a:tab pos="457200" algn="l"/>
              </a:tabLst>
            </a:pPr>
            <a:r>
              <a:rPr lang="en-US" sz="2400" dirty="0">
                <a:solidFill>
                  <a:srgbClr val="000000"/>
                </a:solidFill>
                <a:latin typeface="Times New Roman" panose="02020603050405020304" pitchFamily="18" charset="0"/>
                <a:ea typeface="Calibri" panose="020F0502020204030204" pitchFamily="34" charset="0"/>
                <a:cs typeface="Arial" panose="020B0604020202020204" pitchFamily="34" charset="0"/>
              </a:rPr>
              <a:t>Dynamic RAM (DRAM)</a:t>
            </a:r>
            <a:endParaRPr lang="en-US" sz="2000" dirty="0">
              <a:solidFill>
                <a:srgbClr val="000000"/>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37233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7364" y="855807"/>
            <a:ext cx="10515600" cy="4351338"/>
          </a:xfrm>
        </p:spPr>
        <p:txBody>
          <a:bodyPr>
            <a:noAutofit/>
          </a:bodyPr>
          <a:lstStyle/>
          <a:p>
            <a:pPr algn="ctr"/>
            <a:r>
              <a:rPr lang="en-US" sz="4000" b="1" dirty="0"/>
              <a:t>Static RAM (SRAM)</a:t>
            </a:r>
          </a:p>
          <a:p>
            <a:pPr algn="ctr"/>
            <a:endParaRPr lang="en-US" sz="3600" dirty="0"/>
          </a:p>
          <a:p>
            <a:r>
              <a:rPr lang="en-US" sz="3200" dirty="0" smtClean="0"/>
              <a:t>The </a:t>
            </a:r>
            <a:r>
              <a:rPr lang="en-US" sz="3200" dirty="0"/>
              <a:t>word </a:t>
            </a:r>
            <a:r>
              <a:rPr lang="en-US" sz="3200" b="1" dirty="0"/>
              <a:t>static</a:t>
            </a:r>
            <a:r>
              <a:rPr lang="en-US" sz="3200" dirty="0"/>
              <a:t> indicates that the memory retains its contents as long as power is being supplied. However, data is lost when the power gets down due to volatile nature. SRAM chips use a matrix of 6-transistors and no capacitors. Transistors do not require power to prevent leakage, so SRAM need not be refreshed on a regular basis.</a:t>
            </a:r>
          </a:p>
          <a:p>
            <a:endParaRPr lang="en-US" sz="3200" dirty="0"/>
          </a:p>
          <a:p>
            <a:pPr marL="0" indent="0">
              <a:buNone/>
            </a:pPr>
            <a:endParaRPr lang="en-US" sz="3200" dirty="0"/>
          </a:p>
        </p:txBody>
      </p:sp>
    </p:spTree>
    <p:extLst>
      <p:ext uri="{BB962C8B-B14F-4D97-AF65-F5344CB8AC3E}">
        <p14:creationId xmlns:p14="http://schemas.microsoft.com/office/powerpoint/2010/main" val="2059330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4044" y="598825"/>
            <a:ext cx="10058400" cy="4023360"/>
          </a:xfrm>
        </p:spPr>
        <p:txBody>
          <a:bodyPr>
            <a:noAutofit/>
          </a:bodyPr>
          <a:lstStyle/>
          <a:p>
            <a:r>
              <a:rPr lang="en-US" sz="2400" dirty="0"/>
              <a:t>There is extra space in the matrix, hence SRAM uses more chips than DRAM for the same amount of storage space, making the manufacturing costs higher. SRAM is thus used as cache memory and has very fast access.</a:t>
            </a:r>
          </a:p>
          <a:p>
            <a:r>
              <a:rPr lang="en-US" sz="2400" b="1" dirty="0"/>
              <a:t>Characteristic of Static RAM</a:t>
            </a:r>
          </a:p>
          <a:p>
            <a:pPr lvl="0"/>
            <a:r>
              <a:rPr lang="en-US" sz="2400" dirty="0"/>
              <a:t>Long life</a:t>
            </a:r>
          </a:p>
          <a:p>
            <a:pPr lvl="0"/>
            <a:r>
              <a:rPr lang="en-US" sz="2400" dirty="0"/>
              <a:t>No need to refresh</a:t>
            </a:r>
          </a:p>
          <a:p>
            <a:pPr lvl="0"/>
            <a:r>
              <a:rPr lang="en-US" sz="2400" dirty="0"/>
              <a:t>Faster</a:t>
            </a:r>
          </a:p>
          <a:p>
            <a:pPr lvl="0"/>
            <a:r>
              <a:rPr lang="en-US" sz="2400" dirty="0"/>
              <a:t>Used as cache memory</a:t>
            </a:r>
          </a:p>
          <a:p>
            <a:pPr lvl="0"/>
            <a:r>
              <a:rPr lang="en-US" sz="2400" dirty="0"/>
              <a:t>Large size</a:t>
            </a:r>
          </a:p>
          <a:p>
            <a:pPr lvl="0"/>
            <a:r>
              <a:rPr lang="en-US" sz="2400" dirty="0"/>
              <a:t>Expensive</a:t>
            </a:r>
          </a:p>
          <a:p>
            <a:pPr lvl="0"/>
            <a:r>
              <a:rPr lang="en-US" sz="2400" dirty="0"/>
              <a:t>High power consumption</a:t>
            </a:r>
            <a:endParaRPr lang="en-US" sz="2400" dirty="0"/>
          </a:p>
        </p:txBody>
      </p:sp>
    </p:spTree>
    <p:extLst>
      <p:ext uri="{BB962C8B-B14F-4D97-AF65-F5344CB8AC3E}">
        <p14:creationId xmlns:p14="http://schemas.microsoft.com/office/powerpoint/2010/main" val="3772717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9091" y="1442516"/>
            <a:ext cx="10737272" cy="3441968"/>
          </a:xfrm>
          <a:prstGeom prst="rect">
            <a:avLst/>
          </a:prstGeom>
        </p:spPr>
        <p:txBody>
          <a:bodyPr wrap="square">
            <a:spAutoFit/>
          </a:bodyPr>
          <a:lstStyle/>
          <a:p>
            <a:pPr marR="30480">
              <a:lnSpc>
                <a:spcPct val="150000"/>
              </a:lnSpc>
              <a:spcBef>
                <a:spcPts val="240"/>
              </a:spcBef>
              <a:spcAft>
                <a:spcPts val="240"/>
              </a:spcAft>
            </a:pPr>
            <a:r>
              <a:rPr lang="en-US" sz="2400" spc="-75" dirty="0">
                <a:solidFill>
                  <a:srgbClr val="121214"/>
                </a:solidFill>
                <a:latin typeface="Times New Roman" panose="02020603050405020304" pitchFamily="18" charset="0"/>
                <a:ea typeface="Times New Roman" panose="02020603050405020304" pitchFamily="18" charset="0"/>
                <a:cs typeface="Times New Roman" panose="02020603050405020304" pitchFamily="18" charset="0"/>
              </a:rPr>
              <a:t>Dynamic RAM (DRAM)</a:t>
            </a:r>
            <a:endParaRPr lang="en-US" sz="3600" b="1" dirty="0">
              <a:latin typeface="Times New Roman" panose="02020603050405020304" pitchFamily="18" charset="0"/>
              <a:ea typeface="Times New Roman" panose="02020603050405020304" pitchFamily="18" charset="0"/>
            </a:endParaRPr>
          </a:p>
          <a:p>
            <a:pPr marL="30480" marR="30480" algn="just">
              <a:lnSpc>
                <a:spcPct val="150000"/>
              </a:lnSpc>
              <a:spcBef>
                <a:spcPts val="0"/>
              </a:spcBef>
              <a:spcAft>
                <a:spcPts val="720"/>
              </a:spcAft>
            </a:pP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DRAM, unlike SRAM, must be continually </a:t>
            </a:r>
            <a:r>
              <a:rPr lang="en-US" sz="24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refreshed</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in order to maintain the data. This is done by placing the memory on a refresh circuit that rewrites the data several hundred times per second. DRAM is used for most system memory as it is cheap and small. All DRAMs are made up of memory cells, which are composed of one capacitor and one transistor</a:t>
            </a:r>
            <a:r>
              <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39384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70364" y="639728"/>
            <a:ext cx="9060872" cy="4857740"/>
          </a:xfrm>
          <a:prstGeom prst="rect">
            <a:avLst/>
          </a:prstGeom>
        </p:spPr>
        <p:txBody>
          <a:bodyPr wrap="square">
            <a:spAutoFit/>
          </a:bodyPr>
          <a:lstStyle/>
          <a:p>
            <a:pPr marR="30480">
              <a:lnSpc>
                <a:spcPct val="150000"/>
              </a:lnSpc>
              <a:spcBef>
                <a:spcPts val="240"/>
              </a:spcBef>
              <a:spcAft>
                <a:spcPts val="240"/>
              </a:spcAft>
            </a:pPr>
            <a:r>
              <a:rPr lang="en-US" sz="24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Characteristics of Dynamic RAM</a:t>
            </a:r>
            <a:endParaRPr lang="en-US" sz="2400" b="1" dirty="0">
              <a:solidFill>
                <a:srgbClr val="1F3763"/>
              </a:solidFill>
              <a:latin typeface="Calibri Light" panose="020F0302020204030204" pitchFamily="34" charset="0"/>
              <a:ea typeface="Times New Roman" panose="02020603050405020304" pitchFamily="18" charset="0"/>
              <a:cs typeface="Times New Roman" panose="02020603050405020304" pitchFamily="18" charset="0"/>
            </a:endParaRPr>
          </a:p>
          <a:p>
            <a:pPr marL="342900" marR="0" lvl="0" indent="-342900">
              <a:lnSpc>
                <a:spcPct val="150000"/>
              </a:lnSpc>
              <a:spcBef>
                <a:spcPts val="0"/>
              </a:spcBef>
              <a:spcAft>
                <a:spcPts val="375"/>
              </a:spcAft>
              <a:buSzPts val="1000"/>
              <a:buFont typeface="Symbol" panose="05050102010706020507" pitchFamily="18" charset="2"/>
              <a:buChar char=""/>
              <a:tabLst>
                <a:tab pos="457200" algn="l"/>
              </a:tabLst>
            </a:pPr>
            <a:r>
              <a:rPr lang="en-US" sz="2400" dirty="0">
                <a:solidFill>
                  <a:srgbClr val="000000"/>
                </a:solidFill>
                <a:latin typeface="Times New Roman" panose="02020603050405020304" pitchFamily="18" charset="0"/>
                <a:ea typeface="Calibri" panose="020F0502020204030204" pitchFamily="34" charset="0"/>
                <a:cs typeface="Arial" panose="020B0604020202020204" pitchFamily="34" charset="0"/>
              </a:rPr>
              <a:t>Short data lifetime</a:t>
            </a:r>
            <a:endParaRPr lang="en-US" sz="2000" dirty="0">
              <a:solidFill>
                <a:srgbClr val="00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50000"/>
              </a:lnSpc>
              <a:spcBef>
                <a:spcPts val="0"/>
              </a:spcBef>
              <a:spcAft>
                <a:spcPts val="375"/>
              </a:spcAft>
              <a:buSzPts val="1000"/>
              <a:buFont typeface="Symbol" panose="05050102010706020507" pitchFamily="18" charset="2"/>
              <a:buChar char=""/>
              <a:tabLst>
                <a:tab pos="457200" algn="l"/>
              </a:tabLst>
            </a:pPr>
            <a:r>
              <a:rPr lang="en-US" sz="2400" dirty="0">
                <a:solidFill>
                  <a:srgbClr val="000000"/>
                </a:solidFill>
                <a:latin typeface="Times New Roman" panose="02020603050405020304" pitchFamily="18" charset="0"/>
                <a:ea typeface="Calibri" panose="020F0502020204030204" pitchFamily="34" charset="0"/>
                <a:cs typeface="Arial" panose="020B0604020202020204" pitchFamily="34" charset="0"/>
              </a:rPr>
              <a:t>Needs to be refreshed continuously</a:t>
            </a:r>
            <a:endParaRPr lang="en-US" sz="2000" dirty="0">
              <a:solidFill>
                <a:srgbClr val="00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50000"/>
              </a:lnSpc>
              <a:spcBef>
                <a:spcPts val="0"/>
              </a:spcBef>
              <a:spcAft>
                <a:spcPts val="375"/>
              </a:spcAft>
              <a:buSzPts val="1000"/>
              <a:buFont typeface="Symbol" panose="05050102010706020507" pitchFamily="18" charset="2"/>
              <a:buChar char=""/>
              <a:tabLst>
                <a:tab pos="457200" algn="l"/>
              </a:tabLst>
            </a:pPr>
            <a:r>
              <a:rPr lang="en-US" sz="2400" dirty="0">
                <a:solidFill>
                  <a:srgbClr val="000000"/>
                </a:solidFill>
                <a:latin typeface="Times New Roman" panose="02020603050405020304" pitchFamily="18" charset="0"/>
                <a:ea typeface="Calibri" panose="020F0502020204030204" pitchFamily="34" charset="0"/>
                <a:cs typeface="Arial" panose="020B0604020202020204" pitchFamily="34" charset="0"/>
              </a:rPr>
              <a:t>Slower as compared to SRAM</a:t>
            </a:r>
            <a:endParaRPr lang="en-US" sz="2000" dirty="0">
              <a:solidFill>
                <a:srgbClr val="00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50000"/>
              </a:lnSpc>
              <a:spcBef>
                <a:spcPts val="0"/>
              </a:spcBef>
              <a:spcAft>
                <a:spcPts val="375"/>
              </a:spcAft>
              <a:buSzPts val="1000"/>
              <a:buFont typeface="Symbol" panose="05050102010706020507" pitchFamily="18" charset="2"/>
              <a:buChar char=""/>
              <a:tabLst>
                <a:tab pos="457200" algn="l"/>
              </a:tabLst>
            </a:pPr>
            <a:r>
              <a:rPr lang="en-US" sz="2400" dirty="0">
                <a:solidFill>
                  <a:srgbClr val="000000"/>
                </a:solidFill>
                <a:latin typeface="Times New Roman" panose="02020603050405020304" pitchFamily="18" charset="0"/>
                <a:ea typeface="Calibri" panose="020F0502020204030204" pitchFamily="34" charset="0"/>
                <a:cs typeface="Arial" panose="020B0604020202020204" pitchFamily="34" charset="0"/>
              </a:rPr>
              <a:t>Used as RAM</a:t>
            </a:r>
            <a:endParaRPr lang="en-US" sz="2000" dirty="0">
              <a:solidFill>
                <a:srgbClr val="00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50000"/>
              </a:lnSpc>
              <a:spcBef>
                <a:spcPts val="0"/>
              </a:spcBef>
              <a:spcAft>
                <a:spcPts val="375"/>
              </a:spcAft>
              <a:buSzPts val="1000"/>
              <a:buFont typeface="Symbol" panose="05050102010706020507" pitchFamily="18" charset="2"/>
              <a:buChar char=""/>
              <a:tabLst>
                <a:tab pos="457200" algn="l"/>
              </a:tabLst>
            </a:pPr>
            <a:r>
              <a:rPr lang="en-US" sz="2400" dirty="0">
                <a:solidFill>
                  <a:srgbClr val="000000"/>
                </a:solidFill>
                <a:latin typeface="Times New Roman" panose="02020603050405020304" pitchFamily="18" charset="0"/>
                <a:ea typeface="Calibri" panose="020F0502020204030204" pitchFamily="34" charset="0"/>
                <a:cs typeface="Arial" panose="020B0604020202020204" pitchFamily="34" charset="0"/>
              </a:rPr>
              <a:t>Smaller in size</a:t>
            </a:r>
            <a:endParaRPr lang="en-US" sz="2000" dirty="0">
              <a:solidFill>
                <a:srgbClr val="00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50000"/>
              </a:lnSpc>
              <a:spcBef>
                <a:spcPts val="0"/>
              </a:spcBef>
              <a:spcAft>
                <a:spcPts val="375"/>
              </a:spcAft>
              <a:buSzPts val="1000"/>
              <a:buFont typeface="Symbol" panose="05050102010706020507" pitchFamily="18" charset="2"/>
              <a:buChar char=""/>
              <a:tabLst>
                <a:tab pos="457200" algn="l"/>
              </a:tabLst>
            </a:pPr>
            <a:r>
              <a:rPr lang="en-US" sz="2400" dirty="0">
                <a:solidFill>
                  <a:srgbClr val="000000"/>
                </a:solidFill>
                <a:latin typeface="Times New Roman" panose="02020603050405020304" pitchFamily="18" charset="0"/>
                <a:ea typeface="Calibri" panose="020F0502020204030204" pitchFamily="34" charset="0"/>
                <a:cs typeface="Arial" panose="020B0604020202020204" pitchFamily="34" charset="0"/>
              </a:rPr>
              <a:t>Less expensive</a:t>
            </a:r>
            <a:endParaRPr lang="en-US" sz="2000" dirty="0">
              <a:solidFill>
                <a:srgbClr val="00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50000"/>
              </a:lnSpc>
              <a:spcBef>
                <a:spcPts val="0"/>
              </a:spcBef>
              <a:spcAft>
                <a:spcPts val="375"/>
              </a:spcAft>
              <a:buSzPts val="1000"/>
              <a:buFont typeface="Symbol" panose="05050102010706020507" pitchFamily="18" charset="2"/>
              <a:buChar char=""/>
              <a:tabLst>
                <a:tab pos="457200" algn="l"/>
              </a:tabLst>
            </a:pPr>
            <a:r>
              <a:rPr lang="en-US" sz="2400" dirty="0">
                <a:solidFill>
                  <a:srgbClr val="000000"/>
                </a:solidFill>
                <a:latin typeface="Times New Roman" panose="02020603050405020304" pitchFamily="18" charset="0"/>
                <a:ea typeface="Calibri" panose="020F0502020204030204" pitchFamily="34" charset="0"/>
                <a:cs typeface="Arial" panose="020B0604020202020204" pitchFamily="34" charset="0"/>
              </a:rPr>
              <a:t>Less power consumption</a:t>
            </a:r>
            <a:endParaRPr lang="en-US" sz="2000" dirty="0">
              <a:solidFill>
                <a:srgbClr val="000000"/>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66376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1025" y="149352"/>
            <a:ext cx="10058400" cy="3566160"/>
          </a:xfrm>
        </p:spPr>
        <p:txBody>
          <a:bodyPr/>
          <a:lstStyle/>
          <a:p>
            <a:r>
              <a:rPr lang="en-US" dirty="0" smtClean="0"/>
              <a:t>Practical Laboratory Part </a:t>
            </a:r>
            <a:endParaRPr lang="en-US" dirty="0"/>
          </a:p>
        </p:txBody>
      </p:sp>
    </p:spTree>
    <p:extLst>
      <p:ext uri="{BB962C8B-B14F-4D97-AF65-F5344CB8AC3E}">
        <p14:creationId xmlns:p14="http://schemas.microsoft.com/office/powerpoint/2010/main" val="143927463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33</TotalTime>
  <Words>308</Words>
  <Application>Microsoft Office PowerPoint</Application>
  <PresentationFormat>Widescreen</PresentationFormat>
  <Paragraphs>45</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Symbol</vt:lpstr>
      <vt:lpstr>Times New Roman</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Practical Laboratory Part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wurod mohamed</dc:creator>
  <cp:lastModifiedBy>wurod mohamed</cp:lastModifiedBy>
  <cp:revision>9</cp:revision>
  <dcterms:created xsi:type="dcterms:W3CDTF">2018-11-11T05:21:12Z</dcterms:created>
  <dcterms:modified xsi:type="dcterms:W3CDTF">2018-11-11T06:05:40Z</dcterms:modified>
</cp:coreProperties>
</file>